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sldIdLst>
    <p:sldId id="256" r:id="rId2"/>
    <p:sldId id="258" r:id="rId3"/>
    <p:sldId id="260" r:id="rId4"/>
    <p:sldId id="278" r:id="rId5"/>
    <p:sldId id="259" r:id="rId6"/>
    <p:sldId id="275" r:id="rId7"/>
    <p:sldId id="274" r:id="rId8"/>
    <p:sldId id="269" r:id="rId9"/>
    <p:sldId id="270" r:id="rId10"/>
    <p:sldId id="271" r:id="rId11"/>
    <p:sldId id="272" r:id="rId12"/>
    <p:sldId id="268" r:id="rId13"/>
    <p:sldId id="273" r:id="rId14"/>
    <p:sldId id="266" r:id="rId15"/>
    <p:sldId id="277" r:id="rId16"/>
    <p:sldId id="264" r:id="rId17"/>
    <p:sldId id="280" r:id="rId18"/>
    <p:sldId id="282"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3" autoAdjust="0"/>
    <p:restoredTop sz="94660"/>
  </p:normalViewPr>
  <p:slideViewPr>
    <p:cSldViewPr snapToGrid="0">
      <p:cViewPr varScale="1">
        <p:scale>
          <a:sx n="111" d="100"/>
          <a:sy n="111" d="100"/>
        </p:scale>
        <p:origin x="672"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877F36F3-3CBD-450E-9980-738B5A919050}" type="datetimeFigureOut">
              <a:rPr lang="es-EC" smtClean="0"/>
              <a:t>24/8/19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2258933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744017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132807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s-ES"/>
              <a:t>Haga clic para modificar el estilo de título del patrón</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75297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18868678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s-ES"/>
              <a:t>Haga clic para modificar el estilo de título del patrón</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877F36F3-3CBD-450E-9980-738B5A919050}" type="datetimeFigureOut">
              <a:rPr lang="es-EC" smtClean="0"/>
              <a:t>24/8/19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18889751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s-ES"/>
              <a:t>Haga clic para modificar el estilo de título del patrón</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s-ES"/>
              <a:t>Haga clic en el icono para agregar una imagen</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Editar los estilos de texto del patrón</a:t>
            </a:r>
          </a:p>
        </p:txBody>
      </p:sp>
      <p:sp>
        <p:nvSpPr>
          <p:cNvPr id="3" name="Date Placeholder 2"/>
          <p:cNvSpPr>
            <a:spLocks noGrp="1"/>
          </p:cNvSpPr>
          <p:nvPr>
            <p:ph type="dt" sz="half" idx="10"/>
          </p:nvPr>
        </p:nvSpPr>
        <p:spPr/>
        <p:txBody>
          <a:bodyPr/>
          <a:lstStyle/>
          <a:p>
            <a:fld id="{877F36F3-3CBD-450E-9980-738B5A919050}" type="datetimeFigureOut">
              <a:rPr lang="es-EC" smtClean="0"/>
              <a:t>24/8/19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2310283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7F36F3-3CBD-450E-9980-738B5A919050}" type="datetimeFigureOut">
              <a:rPr lang="es-EC" smtClean="0"/>
              <a:t>24/8/19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5275565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7F36F3-3CBD-450E-9980-738B5A919050}" type="datetimeFigureOut">
              <a:rPr lang="es-EC" smtClean="0"/>
              <a:t>24/8/19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297359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877F36F3-3CBD-450E-9980-738B5A919050}" type="datetimeFigureOut">
              <a:rPr lang="es-EC" smtClean="0"/>
              <a:t>24/8/19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980115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877F36F3-3CBD-450E-9980-738B5A919050}" type="datetimeFigureOut">
              <a:rPr lang="es-EC" smtClean="0"/>
              <a:t>24/8/19</a:t>
            </a:fld>
            <a:endParaRPr lang="es-EC"/>
          </a:p>
        </p:txBody>
      </p:sp>
      <p:sp>
        <p:nvSpPr>
          <p:cNvPr id="5" name="Footer Placeholder 4"/>
          <p:cNvSpPr>
            <a:spLocks noGrp="1"/>
          </p:cNvSpPr>
          <p:nvPr>
            <p:ph type="ftr" sz="quarter" idx="11"/>
          </p:nvPr>
        </p:nvSpPr>
        <p:spPr/>
        <p:txBody>
          <a:bodyPr/>
          <a:lstStyle/>
          <a:p>
            <a:endParaRPr lang="es-EC"/>
          </a:p>
        </p:txBody>
      </p:sp>
      <p:sp>
        <p:nvSpPr>
          <p:cNvPr id="6" name="Slide Number Placeholder 5"/>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7146253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773184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913795" y="2912232"/>
            <a:ext cx="5107208" cy="287896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172200" y="2912232"/>
            <a:ext cx="5095357" cy="2878968"/>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877F36F3-3CBD-450E-9980-738B5A919050}" type="datetimeFigureOut">
              <a:rPr lang="es-EC" smtClean="0"/>
              <a:t>24/8/19</a:t>
            </a:fld>
            <a:endParaRPr lang="es-EC"/>
          </a:p>
        </p:txBody>
      </p:sp>
      <p:sp>
        <p:nvSpPr>
          <p:cNvPr id="8" name="Footer Placeholder 7"/>
          <p:cNvSpPr>
            <a:spLocks noGrp="1"/>
          </p:cNvSpPr>
          <p:nvPr>
            <p:ph type="ftr" sz="quarter" idx="11"/>
          </p:nvPr>
        </p:nvSpPr>
        <p:spPr/>
        <p:txBody>
          <a:bodyPr/>
          <a:lstStyle/>
          <a:p>
            <a:endParaRPr lang="es-EC"/>
          </a:p>
        </p:txBody>
      </p:sp>
      <p:sp>
        <p:nvSpPr>
          <p:cNvPr id="9" name="Slide Number Placeholder 8"/>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221334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877F36F3-3CBD-450E-9980-738B5A919050}" type="datetimeFigureOut">
              <a:rPr lang="es-EC" smtClean="0"/>
              <a:t>24/8/19</a:t>
            </a:fld>
            <a:endParaRPr lang="es-EC"/>
          </a:p>
        </p:txBody>
      </p:sp>
      <p:sp>
        <p:nvSpPr>
          <p:cNvPr id="4" name="Footer Placeholder 3"/>
          <p:cNvSpPr>
            <a:spLocks noGrp="1"/>
          </p:cNvSpPr>
          <p:nvPr>
            <p:ph type="ftr" sz="quarter" idx="11"/>
          </p:nvPr>
        </p:nvSpPr>
        <p:spPr/>
        <p:txBody>
          <a:bodyPr/>
          <a:lstStyle/>
          <a:p>
            <a:endParaRPr lang="es-EC"/>
          </a:p>
        </p:txBody>
      </p:sp>
      <p:sp>
        <p:nvSpPr>
          <p:cNvPr id="5" name="Slide Number Placeholder 4"/>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3274106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7F36F3-3CBD-450E-9980-738B5A919050}" type="datetimeFigureOut">
              <a:rPr lang="es-EC" smtClean="0"/>
              <a:t>24/8/19</a:t>
            </a:fld>
            <a:endParaRPr lang="es-EC"/>
          </a:p>
        </p:txBody>
      </p:sp>
      <p:sp>
        <p:nvSpPr>
          <p:cNvPr id="3" name="Footer Placeholder 2"/>
          <p:cNvSpPr>
            <a:spLocks noGrp="1"/>
          </p:cNvSpPr>
          <p:nvPr>
            <p:ph type="ftr" sz="quarter" idx="11"/>
          </p:nvPr>
        </p:nvSpPr>
        <p:spPr/>
        <p:txBody>
          <a:bodyPr/>
          <a:lstStyle/>
          <a:p>
            <a:endParaRPr lang="es-EC"/>
          </a:p>
        </p:txBody>
      </p:sp>
      <p:sp>
        <p:nvSpPr>
          <p:cNvPr id="4" name="Slide Number Placeholder 3"/>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19485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3710130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877F36F3-3CBD-450E-9980-738B5A919050}" type="datetimeFigureOut">
              <a:rPr lang="es-EC" smtClean="0"/>
              <a:t>24/8/19</a:t>
            </a:fld>
            <a:endParaRPr lang="es-EC"/>
          </a:p>
        </p:txBody>
      </p:sp>
      <p:sp>
        <p:nvSpPr>
          <p:cNvPr id="6" name="Footer Placeholder 5"/>
          <p:cNvSpPr>
            <a:spLocks noGrp="1"/>
          </p:cNvSpPr>
          <p:nvPr>
            <p:ph type="ftr" sz="quarter" idx="11"/>
          </p:nvPr>
        </p:nvSpPr>
        <p:spPr/>
        <p:txBody>
          <a:bodyPr/>
          <a:lstStyle/>
          <a:p>
            <a:endParaRPr lang="es-EC"/>
          </a:p>
        </p:txBody>
      </p:sp>
      <p:sp>
        <p:nvSpPr>
          <p:cNvPr id="7" name="Slide Number Placeholder 6"/>
          <p:cNvSpPr>
            <a:spLocks noGrp="1"/>
          </p:cNvSpPr>
          <p:nvPr>
            <p:ph type="sldNum" sz="quarter" idx="12"/>
          </p:nvPr>
        </p:nvSpPr>
        <p:spPr/>
        <p:txBody>
          <a:bodyPr/>
          <a:lstStyle/>
          <a:p>
            <a:fld id="{29C2AD37-7EB0-4DDB-9661-F256E5952925}" type="slidenum">
              <a:rPr lang="es-EC" smtClean="0"/>
              <a:t>‹Nº›</a:t>
            </a:fld>
            <a:endParaRPr lang="es-EC"/>
          </a:p>
        </p:txBody>
      </p:sp>
    </p:spTree>
    <p:extLst>
      <p:ext uri="{BB962C8B-B14F-4D97-AF65-F5344CB8AC3E}">
        <p14:creationId xmlns:p14="http://schemas.microsoft.com/office/powerpoint/2010/main" val="38724657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77F36F3-3CBD-450E-9980-738B5A919050}" type="datetimeFigureOut">
              <a:rPr lang="es-EC" smtClean="0"/>
              <a:t>24/8/19</a:t>
            </a:fld>
            <a:endParaRPr lang="es-EC"/>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s-EC"/>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29C2AD37-7EB0-4DDB-9661-F256E5952925}" type="slidenum">
              <a:rPr lang="es-EC" smtClean="0"/>
              <a:t>‹Nº›</a:t>
            </a:fld>
            <a:endParaRPr lang="es-EC"/>
          </a:p>
        </p:txBody>
      </p:sp>
    </p:spTree>
    <p:extLst>
      <p:ext uri="{BB962C8B-B14F-4D97-AF65-F5344CB8AC3E}">
        <p14:creationId xmlns:p14="http://schemas.microsoft.com/office/powerpoint/2010/main" val="89179952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8" Type="http://schemas.openxmlformats.org/officeDocument/2006/relationships/image" Target="../media/image30.jpg"/><Relationship Id="rId3" Type="http://schemas.openxmlformats.org/officeDocument/2006/relationships/image" Target="../media/image3.png"/><Relationship Id="rId7"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2.png"/><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4.png"/><Relationship Id="rId5" Type="http://schemas.openxmlformats.org/officeDocument/2006/relationships/image" Target="../media/image3.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9.jpg"/><Relationship Id="rId4" Type="http://schemas.openxmlformats.org/officeDocument/2006/relationships/image" Target="../media/image1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E39ACDD-3C30-4E1A-B82B-3A1627A53CF5}"/>
              </a:ext>
            </a:extLst>
          </p:cNvPr>
          <p:cNvSpPr>
            <a:spLocks noGrp="1"/>
          </p:cNvSpPr>
          <p:nvPr>
            <p:ph type="ctrTitle"/>
          </p:nvPr>
        </p:nvSpPr>
        <p:spPr/>
        <p:txBody>
          <a:bodyPr>
            <a:normAutofit fontScale="90000"/>
          </a:bodyPr>
          <a:lstStyle/>
          <a:p>
            <a:pPr algn="r"/>
            <a:r>
              <a:rPr lang="es-EC" b="1" dirty="0">
                <a:solidFill>
                  <a:srgbClr val="00B050"/>
                </a:solidFill>
                <a:effectLst/>
              </a:rPr>
              <a:t>APLICACIÓN DE APERTURA Y CONTROL DE PUERTA DE ENTRADA</a:t>
            </a:r>
            <a:br>
              <a:rPr lang="es-EC" dirty="0">
                <a:effectLst/>
              </a:rPr>
            </a:br>
            <a:endParaRPr lang="es-EC" dirty="0"/>
          </a:p>
        </p:txBody>
      </p:sp>
      <p:sp>
        <p:nvSpPr>
          <p:cNvPr id="3" name="Subtítulo 2">
            <a:extLst>
              <a:ext uri="{FF2B5EF4-FFF2-40B4-BE49-F238E27FC236}">
                <a16:creationId xmlns:a16="http://schemas.microsoft.com/office/drawing/2014/main" id="{58D065E7-8927-4361-AEDC-B3D25EFF9537}"/>
              </a:ext>
            </a:extLst>
          </p:cNvPr>
          <p:cNvSpPr>
            <a:spLocks noGrp="1"/>
          </p:cNvSpPr>
          <p:nvPr>
            <p:ph type="subTitle" idx="1"/>
          </p:nvPr>
        </p:nvSpPr>
        <p:spPr>
          <a:xfrm>
            <a:off x="6305107" y="3602037"/>
            <a:ext cx="4291624" cy="2387599"/>
          </a:xfrm>
        </p:spPr>
        <p:txBody>
          <a:bodyPr>
            <a:normAutofit fontScale="62500" lnSpcReduction="20000"/>
          </a:bodyPr>
          <a:lstStyle/>
          <a:p>
            <a:pPr algn="r"/>
            <a:r>
              <a:rPr lang="es-MX" b="1" dirty="0"/>
              <a:t>Programación de Sistemas Telemáticos</a:t>
            </a:r>
          </a:p>
          <a:p>
            <a:pPr algn="r"/>
            <a:r>
              <a:rPr lang="es-MX" b="1" dirty="0"/>
              <a:t>Integrantes: </a:t>
            </a:r>
          </a:p>
          <a:p>
            <a:pPr algn="r"/>
            <a:r>
              <a:rPr lang="es-MX" dirty="0"/>
              <a:t>Luis Armijos</a:t>
            </a:r>
          </a:p>
          <a:p>
            <a:pPr algn="r"/>
            <a:r>
              <a:rPr lang="es-MX" dirty="0"/>
              <a:t>Lorena Campoverde</a:t>
            </a:r>
          </a:p>
          <a:p>
            <a:pPr algn="r"/>
            <a:r>
              <a:rPr lang="es-MX" dirty="0"/>
              <a:t>Henry Fernández</a:t>
            </a:r>
          </a:p>
          <a:p>
            <a:pPr algn="r"/>
            <a:r>
              <a:rPr lang="es-MX" dirty="0"/>
              <a:t>Jair Marcillo</a:t>
            </a:r>
            <a:endParaRPr lang="es-EC" dirty="0"/>
          </a:p>
        </p:txBody>
      </p:sp>
      <p:pic>
        <p:nvPicPr>
          <p:cNvPr id="1028" name="Picture 4" descr="Resultado de imagen para espol">
            <a:extLst>
              <a:ext uri="{FF2B5EF4-FFF2-40B4-BE49-F238E27FC236}">
                <a16:creationId xmlns:a16="http://schemas.microsoft.com/office/drawing/2014/main" id="{511F53F3-324A-4170-A0EB-01BB8861FC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318" y="5624549"/>
            <a:ext cx="1938091" cy="1126123"/>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6" descr="Resultado de imagen para urban access">
            <a:extLst>
              <a:ext uri="{FF2B5EF4-FFF2-40B4-BE49-F238E27FC236}">
                <a16:creationId xmlns:a16="http://schemas.microsoft.com/office/drawing/2014/main" id="{9161576B-548C-4997-98CF-88BBFC3EDF2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EC"/>
          </a:p>
        </p:txBody>
      </p:sp>
      <p:pic>
        <p:nvPicPr>
          <p:cNvPr id="1032" name="Picture 8" descr="Resultado de imagen para urban access">
            <a:extLst>
              <a:ext uri="{FF2B5EF4-FFF2-40B4-BE49-F238E27FC236}">
                <a16:creationId xmlns:a16="http://schemas.microsoft.com/office/drawing/2014/main" id="{21E23C7F-9403-4AD4-B11E-0DFC1AEDEB4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119927" y="5989636"/>
            <a:ext cx="3952145" cy="7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75654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2989" y="463639"/>
            <a:ext cx="2612852" cy="5376930"/>
          </a:xfrm>
          <a:prstGeom prst="rect">
            <a:avLst/>
          </a:prstGeom>
        </p:spPr>
      </p:pic>
      <p:pic>
        <p:nvPicPr>
          <p:cNvPr id="8" name="Imagen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35793" y="463639"/>
            <a:ext cx="2612852" cy="5376930"/>
          </a:xfrm>
          <a:prstGeom prst="rect">
            <a:avLst/>
          </a:prstGeom>
        </p:spPr>
      </p:pic>
    </p:spTree>
    <p:extLst>
      <p:ext uri="{BB962C8B-B14F-4D97-AF65-F5344CB8AC3E}">
        <p14:creationId xmlns:p14="http://schemas.microsoft.com/office/powerpoint/2010/main" val="1819014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2200" y="386366"/>
            <a:ext cx="2514429" cy="5174388"/>
          </a:xfrm>
          <a:prstGeom prst="rect">
            <a:avLst/>
          </a:prstGeom>
        </p:spPr>
      </p:pic>
      <p:pic>
        <p:nvPicPr>
          <p:cNvPr id="2" name="Imagen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56378" y="386366"/>
            <a:ext cx="2514429" cy="5174388"/>
          </a:xfrm>
          <a:prstGeom prst="rect">
            <a:avLst/>
          </a:prstGeom>
        </p:spPr>
      </p:pic>
    </p:spTree>
    <p:extLst>
      <p:ext uri="{BB962C8B-B14F-4D97-AF65-F5344CB8AC3E}">
        <p14:creationId xmlns:p14="http://schemas.microsoft.com/office/powerpoint/2010/main" val="268755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1078606" y="2091870"/>
            <a:ext cx="10353762" cy="3695136"/>
          </a:xfrm>
        </p:spPr>
        <p:txBody>
          <a:bodyPr/>
          <a:lstStyle/>
          <a:p>
            <a:pPr algn="ctr"/>
            <a:r>
              <a:rPr lang="es-EC" sz="4400" b="1" dirty="0">
                <a:effectLst/>
              </a:rPr>
              <a:t>Aplicativos del sistema  </a:t>
            </a:r>
          </a:p>
          <a:p>
            <a:pPr marL="0" indent="0" algn="ctr">
              <a:buNone/>
            </a:pPr>
            <a:r>
              <a:rPr lang="es-EC" sz="4400" b="1" dirty="0">
                <a:effectLst/>
              </a:rPr>
              <a:t>URBAN ACCESS RESIDENT</a:t>
            </a:r>
            <a:endParaRPr lang="es-EC" sz="4400" dirty="0">
              <a:effectLst/>
            </a:endParaRP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927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2741" y="532732"/>
            <a:ext cx="2486234" cy="5116366"/>
          </a:xfrm>
          <a:prstGeom prst="rect">
            <a:avLst/>
          </a:prstGeom>
        </p:spPr>
      </p:pic>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5955" y="532732"/>
            <a:ext cx="2537257" cy="5221366"/>
          </a:xfrm>
          <a:prstGeom prst="rect">
            <a:avLst/>
          </a:prstGeom>
        </p:spPr>
      </p:pic>
    </p:spTree>
    <p:extLst>
      <p:ext uri="{BB962C8B-B14F-4D97-AF65-F5344CB8AC3E}">
        <p14:creationId xmlns:p14="http://schemas.microsoft.com/office/powerpoint/2010/main" val="4066615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789161" y="1283266"/>
            <a:ext cx="10353762" cy="3695136"/>
          </a:xfrm>
        </p:spPr>
        <p:txBody>
          <a:bodyPr/>
          <a:lstStyle/>
          <a:p>
            <a:r>
              <a:rPr lang="es-EC" b="1" dirty="0">
                <a:effectLst/>
              </a:rPr>
              <a:t>Conexión del aplicativo con el sensor ESP8266</a:t>
            </a:r>
          </a:p>
          <a:p>
            <a:pPr marL="0" indent="0">
              <a:buNone/>
            </a:pPr>
            <a:endParaRPr lang="es-EC" dirty="0">
              <a:effectLst/>
            </a:endParaRP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ABE07312-2CB6-4D94-BF59-4E1A806627F6}"/>
              </a:ext>
            </a:extLst>
          </p:cNvPr>
          <p:cNvPicPr>
            <a:picLocks noChangeAspect="1"/>
          </p:cNvPicPr>
          <p:nvPr/>
        </p:nvPicPr>
        <p:blipFill>
          <a:blip r:embed="rId4"/>
          <a:stretch>
            <a:fillRect/>
          </a:stretch>
        </p:blipFill>
        <p:spPr>
          <a:xfrm>
            <a:off x="5350991" y="2039027"/>
            <a:ext cx="1808992" cy="1267874"/>
          </a:xfrm>
          <a:prstGeom prst="rect">
            <a:avLst/>
          </a:prstGeom>
        </p:spPr>
      </p:pic>
      <p:pic>
        <p:nvPicPr>
          <p:cNvPr id="12290" name="Picture 2" descr="Resultado de imagen para wifi">
            <a:extLst>
              <a:ext uri="{FF2B5EF4-FFF2-40B4-BE49-F238E27FC236}">
                <a16:creationId xmlns:a16="http://schemas.microsoft.com/office/drawing/2014/main" id="{ED7F5543-71A1-4EE2-A31D-C15D97D5715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924440" y="2444883"/>
            <a:ext cx="1305709" cy="1305709"/>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F99E9859-1227-4551-90C9-A6EFAB11B478}"/>
              </a:ext>
            </a:extLst>
          </p:cNvPr>
          <p:cNvPicPr>
            <a:picLocks noChangeAspect="1"/>
          </p:cNvPicPr>
          <p:nvPr/>
        </p:nvPicPr>
        <p:blipFill>
          <a:blip r:embed="rId6"/>
          <a:stretch>
            <a:fillRect/>
          </a:stretch>
        </p:blipFill>
        <p:spPr>
          <a:xfrm>
            <a:off x="5540750" y="3844485"/>
            <a:ext cx="1429474" cy="1130609"/>
          </a:xfrm>
          <a:prstGeom prst="rect">
            <a:avLst/>
          </a:prstGeom>
        </p:spPr>
      </p:pic>
      <p:pic>
        <p:nvPicPr>
          <p:cNvPr id="8" name="Imagen 7">
            <a:extLst>
              <a:ext uri="{FF2B5EF4-FFF2-40B4-BE49-F238E27FC236}">
                <a16:creationId xmlns:a16="http://schemas.microsoft.com/office/drawing/2014/main" id="{6F95C326-7F9C-4640-A697-7E248A06D0B2}"/>
              </a:ext>
            </a:extLst>
          </p:cNvPr>
          <p:cNvPicPr>
            <a:picLocks noChangeAspect="1"/>
          </p:cNvPicPr>
          <p:nvPr/>
        </p:nvPicPr>
        <p:blipFill rotWithShape="1">
          <a:blip r:embed="rId7"/>
          <a:srcRect l="7018" r="5036"/>
          <a:stretch/>
        </p:blipFill>
        <p:spPr>
          <a:xfrm>
            <a:off x="9994606" y="1924264"/>
            <a:ext cx="1148316" cy="257154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9" name="Imagen 8"/>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645865" y="2039027"/>
            <a:ext cx="2477573" cy="3303431"/>
          </a:xfrm>
          <a:prstGeom prst="rect">
            <a:avLst/>
          </a:prstGeom>
        </p:spPr>
      </p:pic>
      <p:sp>
        <p:nvSpPr>
          <p:cNvPr id="10" name="9 Título"/>
          <p:cNvSpPr>
            <a:spLocks noGrp="1"/>
          </p:cNvSpPr>
          <p:nvPr>
            <p:ph type="title"/>
          </p:nvPr>
        </p:nvSpPr>
        <p:spPr/>
        <p:txBody>
          <a:bodyPr/>
          <a:lstStyle/>
          <a:p>
            <a:endParaRPr lang="es-ES"/>
          </a:p>
        </p:txBody>
      </p:sp>
    </p:spTree>
    <p:extLst>
      <p:ext uri="{BB962C8B-B14F-4D97-AF65-F5344CB8AC3E}">
        <p14:creationId xmlns:p14="http://schemas.microsoft.com/office/powerpoint/2010/main" val="15403239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3854412" y="6085389"/>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p:nvPr/>
        </p:nvPicPr>
        <p:blipFill rotWithShape="1">
          <a:blip r:embed="rId4" cstate="print">
            <a:extLst>
              <a:ext uri="{28A0092B-C50C-407E-A947-70E740481C1C}">
                <a14:useLocalDpi xmlns:a14="http://schemas.microsoft.com/office/drawing/2010/main" val="0"/>
              </a:ext>
            </a:extLst>
          </a:blip>
          <a:srcRect b="2546"/>
          <a:stretch/>
        </p:blipFill>
        <p:spPr>
          <a:xfrm rot="16200000">
            <a:off x="3853011" y="-549387"/>
            <a:ext cx="4293929" cy="7640602"/>
          </a:xfrm>
          <a:prstGeom prst="rect">
            <a:avLst/>
          </a:prstGeom>
        </p:spPr>
      </p:pic>
      <p:sp>
        <p:nvSpPr>
          <p:cNvPr id="6"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1897680" y="247650"/>
            <a:ext cx="8204590" cy="466726"/>
          </a:xfrm>
        </p:spPr>
        <p:txBody>
          <a:bodyPr>
            <a:normAutofit fontScale="25000" lnSpcReduction="20000"/>
          </a:bodyPr>
          <a:lstStyle/>
          <a:p>
            <a:pPr marL="0" indent="0" algn="ctr">
              <a:buNone/>
            </a:pPr>
            <a:r>
              <a:rPr lang="es-EC" sz="4400" b="1" dirty="0">
                <a:effectLst/>
              </a:rPr>
              <a:t> </a:t>
            </a:r>
          </a:p>
          <a:p>
            <a:pPr marL="0" indent="0" algn="ctr">
              <a:buNone/>
            </a:pPr>
            <a:r>
              <a:rPr lang="es-EC" sz="8000" b="1" dirty="0">
                <a:effectLst/>
              </a:rPr>
              <a:t>DIAGRAMA DEL CIRCUITO</a:t>
            </a:r>
            <a:endParaRPr lang="es-EC" sz="8000" dirty="0">
              <a:effectLst/>
            </a:endParaRPr>
          </a:p>
          <a:p>
            <a:endParaRPr lang="es-EC" dirty="0"/>
          </a:p>
        </p:txBody>
      </p:sp>
    </p:spTree>
    <p:extLst>
      <p:ext uri="{BB962C8B-B14F-4D97-AF65-F5344CB8AC3E}">
        <p14:creationId xmlns:p14="http://schemas.microsoft.com/office/powerpoint/2010/main" val="258047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D77A8-FD83-4E75-8356-D683A194F760}"/>
              </a:ext>
            </a:extLst>
          </p:cNvPr>
          <p:cNvSpPr>
            <a:spLocks noGrp="1"/>
          </p:cNvSpPr>
          <p:nvPr>
            <p:ph type="title"/>
          </p:nvPr>
        </p:nvSpPr>
        <p:spPr>
          <a:xfrm>
            <a:off x="923320" y="495300"/>
            <a:ext cx="10353761" cy="1326321"/>
          </a:xfrm>
        </p:spPr>
        <p:txBody>
          <a:bodyPr>
            <a:normAutofit/>
          </a:bodyPr>
          <a:lstStyle/>
          <a:p>
            <a:r>
              <a:rPr lang="es-MX" sz="2800" dirty="0"/>
              <a:t>Prueba de funcionamiento</a:t>
            </a:r>
            <a:endParaRPr lang="es-EC" sz="2800" dirty="0"/>
          </a:p>
        </p:txBody>
      </p:sp>
      <p:pic>
        <p:nvPicPr>
          <p:cNvPr id="6" name="WhatsApp Video 2019-08-18 at 5.13.28 PM">
            <a:hlinkClick r:id="" action="ppaction://media"/>
            <a:extLst>
              <a:ext uri="{FF2B5EF4-FFF2-40B4-BE49-F238E27FC236}">
                <a16:creationId xmlns:a16="http://schemas.microsoft.com/office/drawing/2014/main" id="{D98D49D9-35FC-47EC-9DB0-CFAB9DC725F8}"/>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6"/>
          <a:stretch>
            <a:fillRect/>
          </a:stretch>
        </p:blipFill>
        <p:spPr>
          <a:xfrm>
            <a:off x="241583" y="1641526"/>
            <a:ext cx="5928827" cy="3355776"/>
          </a:xfrm>
        </p:spPr>
      </p:pic>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7" name="WhatsApp Video 2019-08-20 at 5.58.43 AM">
            <a:hlinkClick r:id="" action="ppaction://media"/>
            <a:extLst>
              <a:ext uri="{FF2B5EF4-FFF2-40B4-BE49-F238E27FC236}">
                <a16:creationId xmlns:a16="http://schemas.microsoft.com/office/drawing/2014/main" id="{81479C92-7B3D-4129-B6D5-B17CFD610389}"/>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8126970" y="1641527"/>
            <a:ext cx="3015951" cy="3355775"/>
          </a:xfrm>
          <a:prstGeom prst="rect">
            <a:avLst/>
          </a:prstGeom>
        </p:spPr>
      </p:pic>
    </p:spTree>
    <p:extLst>
      <p:ext uri="{BB962C8B-B14F-4D97-AF65-F5344CB8AC3E}">
        <p14:creationId xmlns:p14="http://schemas.microsoft.com/office/powerpoint/2010/main" val="145353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68"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1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mute="1">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919119" y="145621"/>
            <a:ext cx="10353762" cy="1570383"/>
          </a:xfrm>
        </p:spPr>
        <p:txBody>
          <a:bodyPr>
            <a:normAutofit fontScale="92500" lnSpcReduction="20000"/>
          </a:bodyPr>
          <a:lstStyle/>
          <a:p>
            <a:pPr marL="0" indent="0" algn="ctr">
              <a:buNone/>
            </a:pPr>
            <a:r>
              <a:rPr lang="es-EC" sz="4400" b="1" dirty="0">
                <a:effectLst/>
              </a:rPr>
              <a:t> </a:t>
            </a:r>
          </a:p>
          <a:p>
            <a:pPr marL="0" indent="0" algn="ctr">
              <a:buNone/>
            </a:pPr>
            <a:r>
              <a:rPr lang="es-EC" sz="4400" b="1" dirty="0">
                <a:effectLst/>
              </a:rPr>
              <a:t>RESULTADO</a:t>
            </a:r>
            <a:endParaRPr lang="es-EC" sz="4400" dirty="0">
              <a:effectLst/>
            </a:endParaRP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2" name="Elementos multimedia en línea 1" descr="VideoFuncionamiento.mp4">
            <a:hlinkClick r:id="" action="ppaction://media"/>
            <a:extLst>
              <a:ext uri="{FF2B5EF4-FFF2-40B4-BE49-F238E27FC236}">
                <a16:creationId xmlns:a16="http://schemas.microsoft.com/office/drawing/2014/main" id="{E7236F66-4D6C-6547-A747-E6A71E00BBE3}"/>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715959" y="1716004"/>
            <a:ext cx="6760082" cy="3718045"/>
          </a:xfrm>
          <a:prstGeom prst="rect">
            <a:avLst/>
          </a:prstGeom>
        </p:spPr>
      </p:pic>
    </p:spTree>
    <p:extLst>
      <p:ext uri="{BB962C8B-B14F-4D97-AF65-F5344CB8AC3E}">
        <p14:creationId xmlns:p14="http://schemas.microsoft.com/office/powerpoint/2010/main" val="114261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877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241583" y="1220867"/>
            <a:ext cx="11693242" cy="4721725"/>
          </a:xfrm>
        </p:spPr>
        <p:txBody>
          <a:bodyPr>
            <a:normAutofit fontScale="40000" lnSpcReduction="20000"/>
          </a:bodyPr>
          <a:lstStyle/>
          <a:p>
            <a:pPr marL="0" indent="0" algn="just">
              <a:buNone/>
            </a:pPr>
            <a:r>
              <a:rPr lang="es-EC" sz="5000" dirty="0">
                <a:effectLst/>
              </a:rPr>
              <a:t>Finalizado el proyecto de ingeniería se concluye:</a:t>
            </a:r>
            <a:endParaRPr lang="es-ES" sz="5000" dirty="0">
              <a:effectLst/>
            </a:endParaRPr>
          </a:p>
          <a:p>
            <a:pPr lvl="0" algn="just"/>
            <a:r>
              <a:rPr lang="es-EC" sz="5000" dirty="0">
                <a:effectLst/>
              </a:rPr>
              <a:t>El manejo de bases de datos remotas nos permite realizar múltiples conexiones de manera eficaz y segura para implementar según sea nuestra conveniencia, en el caso del sistema, permite conectar y comunicarse entre dos aplicativos móviles, además de que puede conectarse junto con los diferentes sensores para trabajar de forma simultánea.</a:t>
            </a:r>
            <a:endParaRPr lang="es-ES" sz="5000" dirty="0">
              <a:effectLst/>
            </a:endParaRPr>
          </a:p>
          <a:p>
            <a:pPr lvl="0" algn="just"/>
            <a:r>
              <a:rPr lang="es-EC" sz="5000" dirty="0">
                <a:effectLst/>
              </a:rPr>
              <a:t> Android Studio, como desarrollador de aplicativos, tiene múltiples ventajas sobre otro software, debido a que permite realizar conexiones importantes como el acceso a internet, comunicación con plataformas como google, comunicación con diferentes sensores como el módulo </a:t>
            </a:r>
            <a:r>
              <a:rPr lang="es-EC" sz="5000" dirty="0" err="1">
                <a:effectLst/>
              </a:rPr>
              <a:t>NodeMCU</a:t>
            </a:r>
            <a:r>
              <a:rPr lang="es-EC" sz="5000" dirty="0">
                <a:effectLst/>
              </a:rPr>
              <a:t> para trabajar de manera remota a través de internet.</a:t>
            </a:r>
            <a:endParaRPr lang="es-ES" sz="5000" dirty="0">
              <a:effectLst/>
            </a:endParaRPr>
          </a:p>
          <a:p>
            <a:pPr lvl="0" algn="just"/>
            <a:r>
              <a:rPr lang="es-EC" sz="5000" dirty="0">
                <a:effectLst/>
              </a:rPr>
              <a:t>Este sistema puede significar un ejemplo de lo que se conoce como </a:t>
            </a:r>
            <a:r>
              <a:rPr lang="es-EC" sz="5000" dirty="0" err="1">
                <a:effectLst/>
              </a:rPr>
              <a:t>IoT</a:t>
            </a:r>
            <a:r>
              <a:rPr lang="es-EC" sz="5000" dirty="0">
                <a:effectLst/>
              </a:rPr>
              <a:t>, internet de las cosas, debido a que todo se esquematiza y trabaja de manera remota y con diferentes comunicaciones en la red.</a:t>
            </a:r>
            <a:endParaRPr lang="es-ES" sz="5000" dirty="0">
              <a:effectLst/>
            </a:endParaRPr>
          </a:p>
          <a:p>
            <a:pPr marL="0" indent="0" algn="just">
              <a:buNone/>
            </a:pPr>
            <a:r>
              <a:rPr lang="es-EC" sz="5000" b="1" dirty="0">
                <a:effectLst/>
              </a:rPr>
              <a:t> </a:t>
            </a: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sp>
        <p:nvSpPr>
          <p:cNvPr id="6" name="5 Rectángulo"/>
          <p:cNvSpPr/>
          <p:nvPr/>
        </p:nvSpPr>
        <p:spPr>
          <a:xfrm>
            <a:off x="4521242" y="358259"/>
            <a:ext cx="2749472" cy="461665"/>
          </a:xfrm>
          <a:prstGeom prst="rect">
            <a:avLst/>
          </a:prstGeom>
        </p:spPr>
        <p:txBody>
          <a:bodyPr wrap="none">
            <a:spAutoFit/>
          </a:bodyPr>
          <a:lstStyle/>
          <a:p>
            <a:pPr algn="ctr"/>
            <a:r>
              <a:rPr lang="es-EC" sz="2400" b="1" dirty="0"/>
              <a:t>CONCLUSIONES</a:t>
            </a:r>
            <a:endParaRPr lang="es-EC" sz="2400" dirty="0"/>
          </a:p>
        </p:txBody>
      </p:sp>
    </p:spTree>
    <p:extLst>
      <p:ext uri="{BB962C8B-B14F-4D97-AF65-F5344CB8AC3E}">
        <p14:creationId xmlns:p14="http://schemas.microsoft.com/office/powerpoint/2010/main" val="4070592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D77A8-FD83-4E75-8356-D683A194F760}"/>
              </a:ext>
            </a:extLst>
          </p:cNvPr>
          <p:cNvSpPr>
            <a:spLocks noGrp="1"/>
          </p:cNvSpPr>
          <p:nvPr>
            <p:ph type="title"/>
          </p:nvPr>
        </p:nvSpPr>
        <p:spPr>
          <a:xfrm>
            <a:off x="858991" y="342900"/>
            <a:ext cx="10353761" cy="1326321"/>
          </a:xfrm>
        </p:spPr>
        <p:txBody>
          <a:bodyPr/>
          <a:lstStyle/>
          <a:p>
            <a:r>
              <a:rPr lang="es-MX" dirty="0"/>
              <a:t>INTRODUCCIÓN</a:t>
            </a:r>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sp>
        <p:nvSpPr>
          <p:cNvPr id="10"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146333" y="1828800"/>
            <a:ext cx="11693242" cy="2314576"/>
          </a:xfrm>
        </p:spPr>
        <p:txBody>
          <a:bodyPr>
            <a:normAutofit/>
          </a:bodyPr>
          <a:lstStyle/>
          <a:p>
            <a:pPr marL="0" indent="0" algn="just">
              <a:buNone/>
            </a:pPr>
            <a:r>
              <a:rPr lang="es-EC" dirty="0"/>
              <a:t>El presente proyecto consiste en la implementación de un sistema telemático para la apertura de una puerta de entrada de automóviles de una urbanización, usando una aplicación móvil, con el objetivo de eliminar los sistemas de apertura convencionales, para mejorar la seguridad de las inmobiliarias y los residentes se sientan a gusto y seguros con la implementación de un sistema más cómodo y tecnológico.</a:t>
            </a:r>
          </a:p>
        </p:txBody>
      </p:sp>
      <p:pic>
        <p:nvPicPr>
          <p:cNvPr id="1026" name="Picture 2" descr="Resultado de imagen para android studi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71928" y="3950854"/>
            <a:ext cx="1419398" cy="141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7038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993417" y="1698125"/>
            <a:ext cx="10353762" cy="2802102"/>
          </a:xfrm>
        </p:spPr>
        <p:txBody>
          <a:bodyPr/>
          <a:lstStyle/>
          <a:p>
            <a:pPr marL="0" indent="0" algn="ctr">
              <a:buNone/>
            </a:pPr>
            <a:r>
              <a:rPr lang="es-EC" sz="4400" b="1" dirty="0">
                <a:effectLst/>
              </a:rPr>
              <a:t> </a:t>
            </a:r>
          </a:p>
          <a:p>
            <a:pPr marL="0" indent="0" algn="ctr">
              <a:buNone/>
            </a:pPr>
            <a:r>
              <a:rPr lang="es-EC" sz="4400" b="1" dirty="0">
                <a:effectLst/>
              </a:rPr>
              <a:t>METODOLOGÍA</a:t>
            </a:r>
            <a:endParaRPr lang="es-EC" sz="4400" dirty="0">
              <a:effectLst/>
            </a:endParaRP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2015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D77A8-FD83-4E75-8356-D683A194F760}"/>
              </a:ext>
            </a:extLst>
          </p:cNvPr>
          <p:cNvSpPr>
            <a:spLocks noGrp="1"/>
          </p:cNvSpPr>
          <p:nvPr>
            <p:ph type="title"/>
          </p:nvPr>
        </p:nvSpPr>
        <p:spPr/>
        <p:txBody>
          <a:bodyPr/>
          <a:lstStyle/>
          <a:p>
            <a:r>
              <a:rPr lang="es-MX" dirty="0"/>
              <a:t>Descripción del problema</a:t>
            </a:r>
            <a:endParaRPr lang="es-EC" dirty="0"/>
          </a:p>
        </p:txBody>
      </p:sp>
      <p:pic>
        <p:nvPicPr>
          <p:cNvPr id="7" name="Marcador de contenido 6">
            <a:extLst>
              <a:ext uri="{FF2B5EF4-FFF2-40B4-BE49-F238E27FC236}">
                <a16:creationId xmlns:a16="http://schemas.microsoft.com/office/drawing/2014/main" id="{8E454A67-2EC5-444B-B4E7-0FC0B33D1F5E}"/>
              </a:ext>
            </a:extLst>
          </p:cNvPr>
          <p:cNvPicPr>
            <a:picLocks noGrp="1" noChangeAspect="1"/>
          </p:cNvPicPr>
          <p:nvPr>
            <p:ph idx="1"/>
          </p:nvPr>
        </p:nvPicPr>
        <p:blipFill>
          <a:blip r:embed="rId2"/>
          <a:stretch>
            <a:fillRect/>
          </a:stretch>
        </p:blipFill>
        <p:spPr>
          <a:xfrm>
            <a:off x="8599863" y="1935921"/>
            <a:ext cx="2564913" cy="1493079"/>
          </a:xfrm>
          <a:prstGeom prst="rect">
            <a:avLst/>
          </a:prstGeom>
        </p:spPr>
      </p:pic>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0D2E8105-3DA3-48B0-8B14-8E1AE88E5A78}"/>
              </a:ext>
            </a:extLst>
          </p:cNvPr>
          <p:cNvPicPr>
            <a:picLocks noChangeAspect="1"/>
          </p:cNvPicPr>
          <p:nvPr/>
        </p:nvPicPr>
        <p:blipFill>
          <a:blip r:embed="rId5"/>
          <a:stretch>
            <a:fillRect/>
          </a:stretch>
        </p:blipFill>
        <p:spPr>
          <a:xfrm>
            <a:off x="1027224" y="1730075"/>
            <a:ext cx="3783508" cy="1493079"/>
          </a:xfrm>
          <a:prstGeom prst="rect">
            <a:avLst/>
          </a:prstGeom>
        </p:spPr>
      </p:pic>
      <p:pic>
        <p:nvPicPr>
          <p:cNvPr id="8" name="Imagen 7">
            <a:extLst>
              <a:ext uri="{FF2B5EF4-FFF2-40B4-BE49-F238E27FC236}">
                <a16:creationId xmlns:a16="http://schemas.microsoft.com/office/drawing/2014/main" id="{1CEC1E57-B1B0-4C9E-992C-A78B2D95FE28}"/>
              </a:ext>
            </a:extLst>
          </p:cNvPr>
          <p:cNvPicPr>
            <a:picLocks noChangeAspect="1"/>
          </p:cNvPicPr>
          <p:nvPr/>
        </p:nvPicPr>
        <p:blipFill>
          <a:blip r:embed="rId6"/>
          <a:stretch>
            <a:fillRect/>
          </a:stretch>
        </p:blipFill>
        <p:spPr>
          <a:xfrm>
            <a:off x="8599863" y="3731663"/>
            <a:ext cx="2612889" cy="1493079"/>
          </a:xfrm>
          <a:prstGeom prst="rect">
            <a:avLst/>
          </a:prstGeom>
        </p:spPr>
      </p:pic>
      <p:pic>
        <p:nvPicPr>
          <p:cNvPr id="9" name="Imagen 8">
            <a:extLst>
              <a:ext uri="{FF2B5EF4-FFF2-40B4-BE49-F238E27FC236}">
                <a16:creationId xmlns:a16="http://schemas.microsoft.com/office/drawing/2014/main" id="{68210795-D908-49BE-85ED-6C3A72D252EC}"/>
              </a:ext>
            </a:extLst>
          </p:cNvPr>
          <p:cNvPicPr>
            <a:picLocks noChangeAspect="1"/>
          </p:cNvPicPr>
          <p:nvPr/>
        </p:nvPicPr>
        <p:blipFill>
          <a:blip r:embed="rId7"/>
          <a:stretch>
            <a:fillRect/>
          </a:stretch>
        </p:blipFill>
        <p:spPr>
          <a:xfrm>
            <a:off x="2323068" y="3441249"/>
            <a:ext cx="2469495" cy="1960092"/>
          </a:xfrm>
          <a:prstGeom prst="rect">
            <a:avLst/>
          </a:prstGeom>
        </p:spPr>
      </p:pic>
    </p:spTree>
    <p:extLst>
      <p:ext uri="{BB962C8B-B14F-4D97-AF65-F5344CB8AC3E}">
        <p14:creationId xmlns:p14="http://schemas.microsoft.com/office/powerpoint/2010/main" val="19357087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0D77A8-FD83-4E75-8356-D683A194F760}"/>
              </a:ext>
            </a:extLst>
          </p:cNvPr>
          <p:cNvSpPr>
            <a:spLocks noGrp="1"/>
          </p:cNvSpPr>
          <p:nvPr>
            <p:ph type="title"/>
          </p:nvPr>
        </p:nvSpPr>
        <p:spPr>
          <a:xfrm>
            <a:off x="796837" y="0"/>
            <a:ext cx="10353761" cy="1326321"/>
          </a:xfrm>
        </p:spPr>
        <p:txBody>
          <a:bodyPr/>
          <a:lstStyle/>
          <a:p>
            <a:r>
              <a:rPr lang="es-MX" dirty="0"/>
              <a:t>Propuesta solución</a:t>
            </a:r>
            <a:endParaRPr lang="es-EC" dirty="0"/>
          </a:p>
        </p:txBody>
      </p:sp>
      <p:pic>
        <p:nvPicPr>
          <p:cNvPr id="10" name="Marcador de contenido 9">
            <a:extLst>
              <a:ext uri="{FF2B5EF4-FFF2-40B4-BE49-F238E27FC236}">
                <a16:creationId xmlns:a16="http://schemas.microsoft.com/office/drawing/2014/main" id="{60C6F8CD-3BE0-41C6-90E7-1410827538F0}"/>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854578" y="4459012"/>
            <a:ext cx="2238277" cy="1381242"/>
          </a:xfrm>
        </p:spPr>
      </p:pic>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055EF35D-86D2-415D-9894-DA5CF726F38A}"/>
              </a:ext>
            </a:extLst>
          </p:cNvPr>
          <p:cNvPicPr>
            <a:picLocks noChangeAspect="1"/>
          </p:cNvPicPr>
          <p:nvPr/>
        </p:nvPicPr>
        <p:blipFill>
          <a:blip r:embed="rId5"/>
          <a:stretch>
            <a:fillRect/>
          </a:stretch>
        </p:blipFill>
        <p:spPr>
          <a:xfrm>
            <a:off x="296958" y="981680"/>
            <a:ext cx="2004498" cy="3366242"/>
          </a:xfrm>
          <a:prstGeom prst="rect">
            <a:avLst/>
          </a:prstGeom>
        </p:spPr>
      </p:pic>
      <p:pic>
        <p:nvPicPr>
          <p:cNvPr id="7" name="Imagen 6">
            <a:extLst>
              <a:ext uri="{FF2B5EF4-FFF2-40B4-BE49-F238E27FC236}">
                <a16:creationId xmlns:a16="http://schemas.microsoft.com/office/drawing/2014/main" id="{62C5FE6D-87F8-4420-9EE3-6C33D5B4CAFA}"/>
              </a:ext>
            </a:extLst>
          </p:cNvPr>
          <p:cNvPicPr>
            <a:picLocks noChangeAspect="1"/>
          </p:cNvPicPr>
          <p:nvPr/>
        </p:nvPicPr>
        <p:blipFill>
          <a:blip r:embed="rId6"/>
          <a:stretch>
            <a:fillRect/>
          </a:stretch>
        </p:blipFill>
        <p:spPr>
          <a:xfrm>
            <a:off x="2482220" y="981680"/>
            <a:ext cx="2127661" cy="3366243"/>
          </a:xfrm>
          <a:prstGeom prst="rect">
            <a:avLst/>
          </a:prstGeom>
        </p:spPr>
      </p:pic>
      <p:pic>
        <p:nvPicPr>
          <p:cNvPr id="11" name="Imagen 10">
            <a:extLst>
              <a:ext uri="{FF2B5EF4-FFF2-40B4-BE49-F238E27FC236}">
                <a16:creationId xmlns:a16="http://schemas.microsoft.com/office/drawing/2014/main" id="{384AD666-17D3-405E-8084-60EAD1E18A5E}"/>
              </a:ext>
            </a:extLst>
          </p:cNvPr>
          <p:cNvPicPr>
            <a:picLocks noChangeAspect="1"/>
          </p:cNvPicPr>
          <p:nvPr/>
        </p:nvPicPr>
        <p:blipFill>
          <a:blip r:embed="rId7"/>
          <a:stretch>
            <a:fillRect/>
          </a:stretch>
        </p:blipFill>
        <p:spPr>
          <a:xfrm>
            <a:off x="6799634" y="2072604"/>
            <a:ext cx="1948359" cy="1526346"/>
          </a:xfrm>
          <a:prstGeom prst="rect">
            <a:avLst/>
          </a:prstGeom>
        </p:spPr>
      </p:pic>
      <p:pic>
        <p:nvPicPr>
          <p:cNvPr id="13" name="Imagen 12">
            <a:extLst>
              <a:ext uri="{FF2B5EF4-FFF2-40B4-BE49-F238E27FC236}">
                <a16:creationId xmlns:a16="http://schemas.microsoft.com/office/drawing/2014/main" id="{0182AF8E-3C62-4205-85DD-5E75E8918B47}"/>
              </a:ext>
            </a:extLst>
          </p:cNvPr>
          <p:cNvPicPr>
            <a:picLocks noChangeAspect="1"/>
          </p:cNvPicPr>
          <p:nvPr/>
        </p:nvPicPr>
        <p:blipFill>
          <a:blip r:embed="rId8"/>
          <a:stretch>
            <a:fillRect/>
          </a:stretch>
        </p:blipFill>
        <p:spPr>
          <a:xfrm>
            <a:off x="9278017" y="1041055"/>
            <a:ext cx="2053345" cy="1526346"/>
          </a:xfrm>
          <a:prstGeom prst="rect">
            <a:avLst/>
          </a:prstGeom>
        </p:spPr>
      </p:pic>
      <p:pic>
        <p:nvPicPr>
          <p:cNvPr id="14" name="Imagen 13">
            <a:extLst>
              <a:ext uri="{FF2B5EF4-FFF2-40B4-BE49-F238E27FC236}">
                <a16:creationId xmlns:a16="http://schemas.microsoft.com/office/drawing/2014/main" id="{A2350ACF-22F6-4596-B60D-961DE978548C}"/>
              </a:ext>
            </a:extLst>
          </p:cNvPr>
          <p:cNvPicPr>
            <a:picLocks noChangeAspect="1"/>
          </p:cNvPicPr>
          <p:nvPr/>
        </p:nvPicPr>
        <p:blipFill>
          <a:blip r:embed="rId9"/>
          <a:stretch>
            <a:fillRect/>
          </a:stretch>
        </p:blipFill>
        <p:spPr>
          <a:xfrm>
            <a:off x="9298913" y="3024002"/>
            <a:ext cx="1887530" cy="1323920"/>
          </a:xfrm>
          <a:prstGeom prst="rect">
            <a:avLst/>
          </a:prstGeom>
        </p:spPr>
      </p:pic>
    </p:spTree>
    <p:extLst>
      <p:ext uri="{BB962C8B-B14F-4D97-AF65-F5344CB8AC3E}">
        <p14:creationId xmlns:p14="http://schemas.microsoft.com/office/powerpoint/2010/main" val="2127260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descr="Imagen que contiene captura de pantalla&#10;&#10;Descripción generada automáticamente"/>
          <p:cNvPicPr/>
          <p:nvPr/>
        </p:nvPicPr>
        <p:blipFill>
          <a:blip r:embed="rId4">
            <a:extLst>
              <a:ext uri="{28A0092B-C50C-407E-A947-70E740481C1C}">
                <a14:useLocalDpi xmlns:a14="http://schemas.microsoft.com/office/drawing/2010/main" val="0"/>
              </a:ext>
            </a:extLst>
          </a:blip>
          <a:stretch>
            <a:fillRect/>
          </a:stretch>
        </p:blipFill>
        <p:spPr>
          <a:xfrm>
            <a:off x="1876640" y="1474922"/>
            <a:ext cx="8323695" cy="3808502"/>
          </a:xfrm>
          <a:prstGeom prst="rect">
            <a:avLst/>
          </a:prstGeom>
        </p:spPr>
      </p:pic>
      <p:sp>
        <p:nvSpPr>
          <p:cNvPr id="2" name="1 Rectángulo"/>
          <p:cNvSpPr/>
          <p:nvPr/>
        </p:nvSpPr>
        <p:spPr>
          <a:xfrm>
            <a:off x="3504427" y="672584"/>
            <a:ext cx="5068119" cy="461665"/>
          </a:xfrm>
          <a:prstGeom prst="rect">
            <a:avLst/>
          </a:prstGeom>
        </p:spPr>
        <p:txBody>
          <a:bodyPr wrap="none">
            <a:spAutoFit/>
          </a:bodyPr>
          <a:lstStyle/>
          <a:p>
            <a:pPr algn="ctr"/>
            <a:r>
              <a:rPr lang="es-EC" sz="2400" b="1" dirty="0"/>
              <a:t>MODELO ENTIDAD-RELACIÓN</a:t>
            </a:r>
            <a:endParaRPr lang="es-EC" sz="2400" dirty="0"/>
          </a:p>
        </p:txBody>
      </p:sp>
    </p:spTree>
    <p:extLst>
      <p:ext uri="{BB962C8B-B14F-4D97-AF65-F5344CB8AC3E}">
        <p14:creationId xmlns:p14="http://schemas.microsoft.com/office/powerpoint/2010/main" val="35961393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a:extLst>
              <a:ext uri="{FF2B5EF4-FFF2-40B4-BE49-F238E27FC236}">
                <a16:creationId xmlns:a16="http://schemas.microsoft.com/office/drawing/2014/main" id="{730AA4C0-1AF2-4C84-82CC-0FB308EDE8E6}"/>
              </a:ext>
            </a:extLst>
          </p:cNvPr>
          <p:cNvSpPr>
            <a:spLocks noGrp="1"/>
          </p:cNvSpPr>
          <p:nvPr>
            <p:ph idx="1"/>
          </p:nvPr>
        </p:nvSpPr>
        <p:spPr>
          <a:xfrm>
            <a:off x="1078606" y="2091870"/>
            <a:ext cx="10353762" cy="3695136"/>
          </a:xfrm>
        </p:spPr>
        <p:txBody>
          <a:bodyPr/>
          <a:lstStyle/>
          <a:p>
            <a:pPr algn="ctr"/>
            <a:r>
              <a:rPr lang="es-EC" sz="4400" b="1" dirty="0">
                <a:effectLst/>
              </a:rPr>
              <a:t>Aplicativos del sistema  </a:t>
            </a:r>
          </a:p>
          <a:p>
            <a:pPr marL="0" indent="0" algn="ctr">
              <a:buNone/>
            </a:pPr>
            <a:r>
              <a:rPr lang="es-EC" sz="4400" b="1" dirty="0">
                <a:effectLst/>
              </a:rPr>
              <a:t>URBAN ACCESS ADMIN</a:t>
            </a:r>
            <a:endParaRPr lang="es-EC" sz="4400" dirty="0">
              <a:effectLst/>
            </a:endParaRPr>
          </a:p>
          <a:p>
            <a:endParaRPr lang="es-EC" dirty="0"/>
          </a:p>
        </p:txBody>
      </p:sp>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129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9025" y="386365"/>
            <a:ext cx="2640780" cy="5434403"/>
          </a:xfrm>
          <a:prstGeom prst="rect">
            <a:avLst/>
          </a:prstGeom>
        </p:spPr>
      </p:pic>
      <p:pic>
        <p:nvPicPr>
          <p:cNvPr id="7" name="Imagen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6096" y="386365"/>
            <a:ext cx="2643814" cy="5440646"/>
          </a:xfrm>
          <a:prstGeom prst="rect">
            <a:avLst/>
          </a:prstGeom>
        </p:spPr>
      </p:pic>
    </p:spTree>
    <p:extLst>
      <p:ext uri="{BB962C8B-B14F-4D97-AF65-F5344CB8AC3E}">
        <p14:creationId xmlns:p14="http://schemas.microsoft.com/office/powerpoint/2010/main" val="42276862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Resultado de imagen para espol">
            <a:extLst>
              <a:ext uri="{FF2B5EF4-FFF2-40B4-BE49-F238E27FC236}">
                <a16:creationId xmlns:a16="http://schemas.microsoft.com/office/drawing/2014/main" id="{F4FC51D2-964C-4A5C-B769-5E17D942D8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583" y="5560754"/>
            <a:ext cx="1938091" cy="11261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Resultado de imagen para urban access">
            <a:extLst>
              <a:ext uri="{FF2B5EF4-FFF2-40B4-BE49-F238E27FC236}">
                <a16:creationId xmlns:a16="http://schemas.microsoft.com/office/drawing/2014/main" id="{A20B9AE1-89BA-4F3E-B279-9B751ECE0A28}"/>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753"/>
          <a:stretch/>
        </p:blipFill>
        <p:spPr bwMode="auto">
          <a:xfrm>
            <a:off x="4279415" y="5951343"/>
            <a:ext cx="3952145" cy="76103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n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1543" y="299734"/>
            <a:ext cx="2602046" cy="5354692"/>
          </a:xfrm>
          <a:prstGeom prst="rect">
            <a:avLst/>
          </a:prstGeom>
        </p:spPr>
      </p:pic>
      <p:pic>
        <p:nvPicPr>
          <p:cNvPr id="10" name="Imagen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55487" y="299734"/>
            <a:ext cx="2602045" cy="5354692"/>
          </a:xfrm>
          <a:prstGeom prst="rect">
            <a:avLst/>
          </a:prstGeom>
        </p:spPr>
      </p:pic>
    </p:spTree>
    <p:extLst>
      <p:ext uri="{BB962C8B-B14F-4D97-AF65-F5344CB8AC3E}">
        <p14:creationId xmlns:p14="http://schemas.microsoft.com/office/powerpoint/2010/main" val="23523221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TM04033921[[fn=Damasco]]</Template>
  <TotalTime>235</TotalTime>
  <Words>285</Words>
  <Application>Microsoft Macintosh PowerPoint</Application>
  <PresentationFormat>Panorámica</PresentationFormat>
  <Paragraphs>30</Paragraphs>
  <Slides>18</Slides>
  <Notes>0</Notes>
  <HiddenSlides>0</HiddenSlides>
  <MMClips>3</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18</vt:i4>
      </vt:variant>
    </vt:vector>
  </HeadingPairs>
  <TitlesOfParts>
    <vt:vector size="22" baseType="lpstr">
      <vt:lpstr>Arial</vt:lpstr>
      <vt:lpstr>Bookman Old Style</vt:lpstr>
      <vt:lpstr>Rockwell</vt:lpstr>
      <vt:lpstr>Damask</vt:lpstr>
      <vt:lpstr>APLICACIÓN DE APERTURA Y CONTROL DE PUERTA DE ENTRADA </vt:lpstr>
      <vt:lpstr>INTRODUCCIÓN</vt:lpstr>
      <vt:lpstr>Presentación de PowerPoint</vt:lpstr>
      <vt:lpstr>Descripción del problema</vt:lpstr>
      <vt:lpstr>Propuesta solución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Prueba de funcionamiento</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DE APERTURA Y CONTROL DE PUERTA DE ENTRADA</dc:title>
  <dc:creator>Estudiante</dc:creator>
  <cp:lastModifiedBy>Lorena Sthefany Campoverde Vilela</cp:lastModifiedBy>
  <cp:revision>20</cp:revision>
  <dcterms:created xsi:type="dcterms:W3CDTF">2019-08-20T16:51:24Z</dcterms:created>
  <dcterms:modified xsi:type="dcterms:W3CDTF">2019-08-25T02:58:36Z</dcterms:modified>
</cp:coreProperties>
</file>